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2"/>
  </p:notesMasterIdLst>
  <p:sldIdLst>
    <p:sldId id="256" r:id="rId2"/>
    <p:sldId id="265" r:id="rId3"/>
    <p:sldId id="259" r:id="rId4"/>
    <p:sldId id="262" r:id="rId5"/>
    <p:sldId id="257" r:id="rId6"/>
    <p:sldId id="264" r:id="rId7"/>
    <p:sldId id="263" r:id="rId8"/>
    <p:sldId id="260" r:id="rId9"/>
    <p:sldId id="267" r:id="rId10"/>
    <p:sldId id="266" r:id="rId1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D5FF"/>
    <a:srgbClr val="FF0D97"/>
    <a:srgbClr val="0000CC"/>
    <a:srgbClr val="003635"/>
    <a:srgbClr val="9EFF29"/>
    <a:srgbClr val="C80064"/>
    <a:srgbClr val="C33A1F"/>
    <a:srgbClr val="FF2549"/>
    <a:srgbClr val="007033"/>
    <a:srgbClr val="D637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42" autoAdjust="0"/>
    <p:restoredTop sz="94660"/>
  </p:normalViewPr>
  <p:slideViewPr>
    <p:cSldViewPr snapToGrid="0">
      <p:cViewPr>
        <p:scale>
          <a:sx n="63" d="100"/>
          <a:sy n="63" d="100"/>
        </p:scale>
        <p:origin x="1560" y="420"/>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png>
</file>

<file path=ppt/media/image5.gif>
</file>

<file path=ppt/media/image6.png>
</file>

<file path=ppt/media/image7.pn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11/21/2022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t>8</a:t>
            </a:fld>
            <a:endParaRPr lang="en-US"/>
          </a:p>
        </p:txBody>
      </p:sp>
    </p:spTree>
    <p:extLst>
      <p:ext uri="{BB962C8B-B14F-4D97-AF65-F5344CB8AC3E}">
        <p14:creationId xmlns:p14="http://schemas.microsoft.com/office/powerpoint/2010/main" val="12845968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82561" y="1319981"/>
            <a:ext cx="7978879" cy="1592826"/>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663679" y="3487992"/>
            <a:ext cx="8001000" cy="678426"/>
          </a:xfrm>
        </p:spPr>
        <p:txBody>
          <a:bodyPr>
            <a:normAutofit/>
          </a:bodyPr>
          <a:lstStyle>
            <a:lvl1pPr marL="0" indent="0" algn="r">
              <a:buNone/>
              <a:defRPr sz="2800" b="0" i="0">
                <a:solidFill>
                  <a:srgbClr val="5DD5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6694" y="135848"/>
            <a:ext cx="8259098" cy="763526"/>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63714" y="1172498"/>
            <a:ext cx="8246070" cy="3605978"/>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4732" y="539273"/>
            <a:ext cx="6283782" cy="725349"/>
          </a:xfrm>
        </p:spPr>
        <p:txBody>
          <a:bodyPr>
            <a:normAutofit/>
          </a:bodyPr>
          <a:lstStyle>
            <a:lvl1pPr algn="l">
              <a:defRPr sz="3600">
                <a:solidFill>
                  <a:srgbClr val="5DD5FF"/>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396613" y="1437968"/>
            <a:ext cx="6304935" cy="3383264"/>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8" y="227400"/>
            <a:ext cx="8093365" cy="763525"/>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22131" y="1670258"/>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22131" y="2142655"/>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57252" y="1670258"/>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57252" y="2142655"/>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11/21/2022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11/21/2022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4.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377" y="1341557"/>
            <a:ext cx="5638599" cy="1543782"/>
          </a:xfr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a:bodyPr>
          <a:lstStyle/>
          <a:p>
            <a:r>
              <a:rPr lang="en-US" sz="4000" dirty="0"/>
              <a:t>SPEECH AND TEXT RECOGNITION</a:t>
            </a:r>
          </a:p>
        </p:txBody>
      </p:sp>
      <p:sp>
        <p:nvSpPr>
          <p:cNvPr id="3" name="Subtitle 2"/>
          <p:cNvSpPr>
            <a:spLocks noGrp="1"/>
          </p:cNvSpPr>
          <p:nvPr>
            <p:ph type="subTitle" idx="1"/>
          </p:nvPr>
        </p:nvSpPr>
        <p:spPr>
          <a:xfrm>
            <a:off x="4531360" y="3455670"/>
            <a:ext cx="4612640" cy="1207770"/>
          </a:xfrm>
        </p:spPr>
        <p:txBody>
          <a:bodyPr>
            <a:normAutofit/>
          </a:bodyPr>
          <a:lstStyle/>
          <a:p>
            <a:r>
              <a:rPr lang="en-US" sz="1800" dirty="0">
                <a:solidFill>
                  <a:schemeClr val="bg1"/>
                </a:solidFill>
              </a:rPr>
              <a:t>Under the guidance of</a:t>
            </a:r>
          </a:p>
          <a:p>
            <a:r>
              <a:rPr lang="en-US" sz="1800" b="1" dirty="0">
                <a:solidFill>
                  <a:schemeClr val="bg1"/>
                </a:solidFill>
              </a:rPr>
              <a:t>Mrs. J. JAYANTHI</a:t>
            </a:r>
            <a:endParaRPr lang="en-IN" sz="1800" b="1" dirty="0">
              <a:solidFill>
                <a:schemeClr val="bg1"/>
              </a:solidFill>
            </a:endParaRP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1D63E-1D36-2565-92CD-A6F14C7371E0}"/>
              </a:ext>
            </a:extLst>
          </p:cNvPr>
          <p:cNvSpPr>
            <a:spLocks noGrp="1"/>
          </p:cNvSpPr>
          <p:nvPr>
            <p:ph type="title"/>
          </p:nvPr>
        </p:nvSpPr>
        <p:spPr>
          <a:xfrm>
            <a:off x="142240" y="378699"/>
            <a:ext cx="3616960" cy="413781"/>
          </a:xfrm>
        </p:spPr>
        <p:txBody>
          <a:bodyPr>
            <a:normAutofit fontScale="90000"/>
          </a:bodyPr>
          <a:lstStyle/>
          <a:p>
            <a:r>
              <a:rPr lang="en-US" dirty="0">
                <a:solidFill>
                  <a:schemeClr val="bg1"/>
                </a:solidFill>
              </a:rPr>
              <a:t>CONCLUTION</a:t>
            </a:r>
            <a:endParaRPr lang="en-IN" dirty="0">
              <a:solidFill>
                <a:schemeClr val="bg1"/>
              </a:solidFill>
            </a:endParaRPr>
          </a:p>
        </p:txBody>
      </p:sp>
      <p:sp>
        <p:nvSpPr>
          <p:cNvPr id="4" name="TextBox 3">
            <a:extLst>
              <a:ext uri="{FF2B5EF4-FFF2-40B4-BE49-F238E27FC236}">
                <a16:creationId xmlns:a16="http://schemas.microsoft.com/office/drawing/2014/main" id="{940944B0-2521-259F-0574-84A882484861}"/>
              </a:ext>
            </a:extLst>
          </p:cNvPr>
          <p:cNvSpPr txBox="1"/>
          <p:nvPr/>
        </p:nvSpPr>
        <p:spPr>
          <a:xfrm>
            <a:off x="657860" y="1292503"/>
            <a:ext cx="6880860" cy="3693319"/>
          </a:xfrm>
          <a:prstGeom prst="rect">
            <a:avLst/>
          </a:prstGeom>
          <a:noFill/>
        </p:spPr>
        <p:txBody>
          <a:bodyPr wrap="square">
            <a:spAutoFit/>
          </a:bodyPr>
          <a:lstStyle/>
          <a:p>
            <a:r>
              <a:rPr lang="en-US" sz="1800" dirty="0">
                <a:solidFill>
                  <a:schemeClr val="accent2">
                    <a:lumMod val="75000"/>
                  </a:schemeClr>
                </a:solidFill>
              </a:rPr>
              <a:t>Speech-to-text has many benefits that help us improve daily processes. Such as:</a:t>
            </a:r>
          </a:p>
          <a:p>
            <a:endParaRPr lang="en-US" sz="1800" dirty="0">
              <a:solidFill>
                <a:schemeClr val="accent2">
                  <a:lumMod val="75000"/>
                </a:schemeClr>
              </a:solidFill>
            </a:endParaRPr>
          </a:p>
          <a:p>
            <a:pPr marL="400050" indent="-285750">
              <a:buFont typeface="Arial" panose="020B0604020202020204" pitchFamily="34" charset="0"/>
              <a:buChar char="•"/>
            </a:pPr>
            <a:r>
              <a:rPr lang="en-IN" sz="1800" dirty="0">
                <a:solidFill>
                  <a:schemeClr val="accent2">
                    <a:lumMod val="75000"/>
                  </a:schemeClr>
                </a:solidFill>
              </a:rPr>
              <a:t>Save time</a:t>
            </a:r>
          </a:p>
          <a:p>
            <a:pPr marL="400050" indent="-285750">
              <a:buFont typeface="Arial" panose="020B0604020202020204" pitchFamily="34" charset="0"/>
              <a:buChar char="•"/>
            </a:pPr>
            <a:r>
              <a:rPr lang="en-IN" sz="1800" dirty="0">
                <a:solidFill>
                  <a:schemeClr val="accent2">
                    <a:lumMod val="75000"/>
                  </a:schemeClr>
                </a:solidFill>
              </a:rPr>
              <a:t> Enhance audio and video content</a:t>
            </a:r>
          </a:p>
          <a:p>
            <a:pPr marL="114300" indent="0"/>
            <a:endParaRPr lang="en-IN" sz="1800" dirty="0">
              <a:solidFill>
                <a:schemeClr val="accent2">
                  <a:lumMod val="75000"/>
                </a:schemeClr>
              </a:solidFill>
            </a:endParaRPr>
          </a:p>
          <a:p>
            <a:pPr marL="114300" indent="0"/>
            <a:r>
              <a:rPr lang="en-IN" sz="1800" dirty="0">
                <a:solidFill>
                  <a:schemeClr val="accent2">
                    <a:lumMod val="75000"/>
                  </a:schemeClr>
                </a:solidFill>
              </a:rPr>
              <a:t>Text-to-speech is mainly used for visually impaired people in mobile phones as Talkback feature in which the selected text reads out loudly. So that in enhances the usage for them without hassle.</a:t>
            </a:r>
          </a:p>
          <a:p>
            <a:pPr marL="114300" indent="0"/>
            <a:endParaRPr lang="en-IN" sz="1800" dirty="0">
              <a:solidFill>
                <a:schemeClr val="accent2">
                  <a:lumMod val="75000"/>
                </a:schemeClr>
              </a:solidFill>
            </a:endParaRPr>
          </a:p>
          <a:p>
            <a:pPr marL="114300" indent="0"/>
            <a:r>
              <a:rPr lang="en-IN" sz="1800" dirty="0">
                <a:solidFill>
                  <a:schemeClr val="accent2">
                    <a:lumMod val="75000"/>
                  </a:schemeClr>
                </a:solidFill>
              </a:rPr>
              <a:t>In daily scenarios, Personal Voice Assistant plays a key role by giving a hands-free experience by just recognising voice commands and fulfils the given command.</a:t>
            </a:r>
          </a:p>
        </p:txBody>
      </p:sp>
    </p:spTree>
    <p:extLst>
      <p:ext uri="{BB962C8B-B14F-4D97-AF65-F5344CB8AC3E}">
        <p14:creationId xmlns:p14="http://schemas.microsoft.com/office/powerpoint/2010/main" val="1357973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descr="A picture containing LEGO, toy">
            <a:extLst>
              <a:ext uri="{FF2B5EF4-FFF2-40B4-BE49-F238E27FC236}">
                <a16:creationId xmlns:a16="http://schemas.microsoft.com/office/drawing/2014/main" id="{80E8F693-FC97-AB7F-98A5-E96395A2484C}"/>
              </a:ext>
            </a:extLst>
          </p:cNvPr>
          <p:cNvPicPr>
            <a:picLocks noChangeAspect="1"/>
          </p:cNvPicPr>
          <p:nvPr/>
        </p:nvPicPr>
        <p:blipFill>
          <a:blip r:embed="rId2"/>
          <a:stretch>
            <a:fillRect/>
          </a:stretch>
        </p:blipFill>
        <p:spPr>
          <a:xfrm>
            <a:off x="0" y="0"/>
            <a:ext cx="9184867" cy="5143500"/>
          </a:xfrm>
          <a:prstGeom prst="rect">
            <a:avLst/>
          </a:prstGeom>
        </p:spPr>
      </p:pic>
      <p:sp>
        <p:nvSpPr>
          <p:cNvPr id="5" name="TextBox 4">
            <a:extLst>
              <a:ext uri="{FF2B5EF4-FFF2-40B4-BE49-F238E27FC236}">
                <a16:creationId xmlns:a16="http://schemas.microsoft.com/office/drawing/2014/main" id="{16EA580F-DDBB-6CC5-3E12-D27C53015FA5}"/>
              </a:ext>
            </a:extLst>
          </p:cNvPr>
          <p:cNvSpPr txBox="1"/>
          <p:nvPr/>
        </p:nvSpPr>
        <p:spPr>
          <a:xfrm>
            <a:off x="224129" y="332714"/>
            <a:ext cx="2369169" cy="1692771"/>
          </a:xfrm>
          <a:prstGeom prst="rect">
            <a:avLst/>
          </a:prstGeom>
          <a:noFill/>
        </p:spPr>
        <p:txBody>
          <a:bodyPr wrap="square" rtlCol="0">
            <a:spAutoFit/>
          </a:bodyPr>
          <a:lstStyle/>
          <a:p>
            <a:r>
              <a:rPr lang="en-IN" sz="1600" dirty="0">
                <a:solidFill>
                  <a:schemeClr val="tx1"/>
                </a:solidFill>
                <a:latin typeface="Arial Rounded MT Bold" panose="020F0704030504030204" pitchFamily="34" charset="0"/>
              </a:rPr>
              <a:t>TEAM MEMBERS:</a:t>
            </a:r>
          </a:p>
          <a:p>
            <a:endParaRPr lang="en-IN" sz="1400" dirty="0">
              <a:solidFill>
                <a:schemeClr val="tx1"/>
              </a:solidFill>
              <a:latin typeface="Roboto" panose="02000000000000000000" pitchFamily="2" charset="0"/>
              <a:ea typeface="Roboto" panose="02000000000000000000" pitchFamily="2" charset="0"/>
            </a:endParaRPr>
          </a:p>
          <a:p>
            <a:r>
              <a:rPr lang="en-IN" b="1" dirty="0">
                <a:solidFill>
                  <a:schemeClr val="tx1"/>
                </a:solidFill>
              </a:rPr>
              <a:t>P. KARTHIK</a:t>
            </a:r>
          </a:p>
          <a:p>
            <a:r>
              <a:rPr lang="en-IN" b="1" dirty="0">
                <a:solidFill>
                  <a:schemeClr val="tx1"/>
                </a:solidFill>
              </a:rPr>
              <a:t>U. NAGASAI</a:t>
            </a:r>
          </a:p>
          <a:p>
            <a:r>
              <a:rPr lang="en-IN" b="1" dirty="0">
                <a:solidFill>
                  <a:schemeClr val="tx1"/>
                </a:solidFill>
              </a:rPr>
              <a:t>P. CHIRANJEEVI</a:t>
            </a:r>
          </a:p>
          <a:p>
            <a:r>
              <a:rPr lang="en-IN" b="1" dirty="0">
                <a:solidFill>
                  <a:schemeClr val="tx1"/>
                </a:solidFill>
              </a:rPr>
              <a:t>G. ABHIRAM</a:t>
            </a:r>
          </a:p>
        </p:txBody>
      </p:sp>
    </p:spTree>
    <p:extLst>
      <p:ext uri="{BB962C8B-B14F-4D97-AF65-F5344CB8AC3E}">
        <p14:creationId xmlns:p14="http://schemas.microsoft.com/office/powerpoint/2010/main" val="383928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2167562" y="539273"/>
            <a:ext cx="6283782" cy="725349"/>
          </a:xfrm>
        </p:spPr>
        <p:txBody>
          <a:bodyPr>
            <a:normAutofit/>
          </a:bodyPr>
          <a:lstStyle/>
          <a:p>
            <a:r>
              <a:rPr lang="en-US" dirty="0"/>
              <a:t>CONTENTS</a:t>
            </a:r>
          </a:p>
        </p:txBody>
      </p:sp>
      <p:sp>
        <p:nvSpPr>
          <p:cNvPr id="5" name="Content Placeholder 4"/>
          <p:cNvSpPr>
            <a:spLocks noGrp="1"/>
          </p:cNvSpPr>
          <p:nvPr>
            <p:ph idx="1"/>
          </p:nvPr>
        </p:nvSpPr>
        <p:spPr>
          <a:xfrm>
            <a:off x="2293743" y="1540838"/>
            <a:ext cx="6304935" cy="3383264"/>
          </a:xfrm>
        </p:spPr>
        <p:txBody>
          <a:bodyPr/>
          <a:lstStyle/>
          <a:p>
            <a:r>
              <a:rPr lang="en-US" sz="2000" dirty="0"/>
              <a:t>OBJECTIVE </a:t>
            </a:r>
          </a:p>
          <a:p>
            <a:r>
              <a:rPr lang="en-US" sz="2000" dirty="0"/>
              <a:t>INTRODUCTION</a:t>
            </a:r>
          </a:p>
          <a:p>
            <a:r>
              <a:rPr lang="en-US" sz="2000" dirty="0"/>
              <a:t>WORKING PRINCIPLE</a:t>
            </a:r>
          </a:p>
          <a:p>
            <a:r>
              <a:rPr lang="en-US" sz="2000" dirty="0"/>
              <a:t>IMPLEMENTATION</a:t>
            </a:r>
          </a:p>
          <a:p>
            <a:r>
              <a:rPr lang="en-US" sz="2000" dirty="0"/>
              <a:t>INPUT AND OUTPUT</a:t>
            </a:r>
          </a:p>
          <a:p>
            <a:r>
              <a:rPr lang="en-US" sz="2000" dirty="0"/>
              <a:t>DEMO VIDEO</a:t>
            </a:r>
          </a:p>
          <a:p>
            <a:r>
              <a:rPr lang="en-US" sz="2000" dirty="0"/>
              <a:t>CONCLUTION</a:t>
            </a:r>
          </a:p>
          <a:p>
            <a:endParaRPr lang="en-US" dirty="0"/>
          </a:p>
          <a:p>
            <a:endParaRPr lang="en-US" dirty="0"/>
          </a:p>
          <a:p>
            <a:endParaRPr lang="en-US" dirty="0"/>
          </a:p>
        </p:txBody>
      </p:sp>
    </p:spTree>
    <p:extLst>
      <p:ext uri="{BB962C8B-B14F-4D97-AF65-F5344CB8AC3E}">
        <p14:creationId xmlns:p14="http://schemas.microsoft.com/office/powerpoint/2010/main" val="1101633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F9E25-FA98-0EB4-9466-7DADA353FDD9}"/>
              </a:ext>
            </a:extLst>
          </p:cNvPr>
          <p:cNvSpPr>
            <a:spLocks noGrp="1"/>
          </p:cNvSpPr>
          <p:nvPr>
            <p:ph type="title"/>
          </p:nvPr>
        </p:nvSpPr>
        <p:spPr>
          <a:xfrm>
            <a:off x="457200" y="137399"/>
            <a:ext cx="8229600" cy="857250"/>
          </a:xfrm>
        </p:spPr>
        <p:txBody>
          <a:bodyPr>
            <a:normAutofit/>
          </a:bodyPr>
          <a:lstStyle/>
          <a:p>
            <a:pPr algn="l"/>
            <a:r>
              <a:rPr lang="en-US" sz="2800" dirty="0">
                <a:solidFill>
                  <a:schemeClr val="bg1"/>
                </a:solidFill>
              </a:rPr>
              <a:t>OBJECTIVE</a:t>
            </a:r>
            <a:endParaRPr lang="en-IN" sz="2800" dirty="0">
              <a:solidFill>
                <a:schemeClr val="bg1"/>
              </a:solidFill>
            </a:endParaRPr>
          </a:p>
        </p:txBody>
      </p:sp>
      <p:sp>
        <p:nvSpPr>
          <p:cNvPr id="3" name="TextBox 2">
            <a:extLst>
              <a:ext uri="{FF2B5EF4-FFF2-40B4-BE49-F238E27FC236}">
                <a16:creationId xmlns:a16="http://schemas.microsoft.com/office/drawing/2014/main" id="{E35D9C3E-7DE5-BDB2-B710-ED4815EE407A}"/>
              </a:ext>
            </a:extLst>
          </p:cNvPr>
          <p:cNvSpPr txBox="1"/>
          <p:nvPr/>
        </p:nvSpPr>
        <p:spPr>
          <a:xfrm>
            <a:off x="457200" y="1775513"/>
            <a:ext cx="7157803" cy="1015663"/>
          </a:xfrm>
          <a:prstGeom prst="rect">
            <a:avLst/>
          </a:prstGeom>
          <a:noFill/>
        </p:spPr>
        <p:txBody>
          <a:bodyPr wrap="square">
            <a:spAutoFit/>
          </a:bodyPr>
          <a:lstStyle/>
          <a:p>
            <a:pPr marL="800100" lvl="1" indent="-342900">
              <a:buFont typeface="Wingdings" panose="05000000000000000000" pitchFamily="2" charset="2"/>
              <a:buChar char="ü"/>
            </a:pPr>
            <a:r>
              <a:rPr lang="en-US" sz="2000" dirty="0">
                <a:solidFill>
                  <a:schemeClr val="bg2">
                    <a:lumMod val="25000"/>
                  </a:schemeClr>
                </a:solidFill>
                <a:latin typeface="AmazonEmber"/>
              </a:rPr>
              <a:t>T</a:t>
            </a:r>
            <a:r>
              <a:rPr lang="en-US" sz="2000" i="0" dirty="0">
                <a:solidFill>
                  <a:schemeClr val="bg2">
                    <a:lumMod val="25000"/>
                  </a:schemeClr>
                </a:solidFill>
                <a:effectLst/>
                <a:latin typeface="AmazonEmber"/>
              </a:rPr>
              <a:t>o recognition and translation of spoken language into text and text to spoken language and through computational linguistics..</a:t>
            </a:r>
            <a:endParaRPr lang="en-US" sz="2000" i="0" dirty="0">
              <a:solidFill>
                <a:schemeClr val="bg2">
                  <a:lumMod val="25000"/>
                </a:schemeClr>
              </a:solidFill>
              <a:effectLst/>
              <a:latin typeface="Artifakt Element Book" panose="020B0503050000020004" pitchFamily="34" charset="0"/>
              <a:ea typeface="Artifakt Element Book" panose="020B0503050000020004" pitchFamily="34" charset="0"/>
            </a:endParaRPr>
          </a:p>
        </p:txBody>
      </p:sp>
      <p:pic>
        <p:nvPicPr>
          <p:cNvPr id="4" name="Picture 3">
            <a:extLst>
              <a:ext uri="{FF2B5EF4-FFF2-40B4-BE49-F238E27FC236}">
                <a16:creationId xmlns:a16="http://schemas.microsoft.com/office/drawing/2014/main" id="{F5FDD37D-C862-C133-D2F6-4FD1D5129C2F}"/>
              </a:ext>
            </a:extLst>
          </p:cNvPr>
          <p:cNvPicPr>
            <a:picLocks noChangeAspect="1"/>
          </p:cNvPicPr>
          <p:nvPr/>
        </p:nvPicPr>
        <p:blipFill rotWithShape="1">
          <a:blip r:embed="rId2"/>
          <a:srcRect t="25185" b="18418"/>
          <a:stretch/>
        </p:blipFill>
        <p:spPr>
          <a:xfrm>
            <a:off x="637082" y="3367987"/>
            <a:ext cx="4475057" cy="1109274"/>
          </a:xfrm>
          <a:prstGeom prst="rect">
            <a:avLst/>
          </a:prstGeom>
        </p:spPr>
      </p:pic>
      <p:pic>
        <p:nvPicPr>
          <p:cNvPr id="5" name="Picture 4">
            <a:extLst>
              <a:ext uri="{FF2B5EF4-FFF2-40B4-BE49-F238E27FC236}">
                <a16:creationId xmlns:a16="http://schemas.microsoft.com/office/drawing/2014/main" id="{FA375DB4-F238-4D14-FFEA-48CF078199DD}"/>
              </a:ext>
            </a:extLst>
          </p:cNvPr>
          <p:cNvPicPr>
            <a:picLocks noChangeAspect="1"/>
          </p:cNvPicPr>
          <p:nvPr/>
        </p:nvPicPr>
        <p:blipFill rotWithShape="1">
          <a:blip r:embed="rId3"/>
          <a:srcRect l="9517" t="13734" b="6869"/>
          <a:stretch/>
        </p:blipFill>
        <p:spPr>
          <a:xfrm>
            <a:off x="6469137" y="3128451"/>
            <a:ext cx="2291729" cy="1588345"/>
          </a:xfrm>
          <a:prstGeom prst="rect">
            <a:avLst/>
          </a:prstGeom>
        </p:spPr>
      </p:pic>
    </p:spTree>
    <p:extLst>
      <p:ext uri="{BB962C8B-B14F-4D97-AF65-F5344CB8AC3E}">
        <p14:creationId xmlns:p14="http://schemas.microsoft.com/office/powerpoint/2010/main" val="1521508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63714" y="113362"/>
            <a:ext cx="8259098" cy="763526"/>
          </a:xfrm>
        </p:spPr>
        <p:txBody>
          <a:bodyPr>
            <a:normAutofit/>
          </a:bodyPr>
          <a:lstStyle/>
          <a:p>
            <a:r>
              <a:rPr lang="en-US" sz="3200" dirty="0"/>
              <a:t>INTRODUCTION</a:t>
            </a:r>
          </a:p>
        </p:txBody>
      </p:sp>
      <p:pic>
        <p:nvPicPr>
          <p:cNvPr id="6" name="Picture 5" descr="Speech Recognizer Stock Illustrations – 51 Speech Recognizer Stock  Illustrations, Vectors &amp; Clipart - Dreamstime">
            <a:extLst>
              <a:ext uri="{FF2B5EF4-FFF2-40B4-BE49-F238E27FC236}">
                <a16:creationId xmlns:a16="http://schemas.microsoft.com/office/drawing/2014/main" id="{0ABE1104-B690-7948-99C9-0BCA1E6EB19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6152" t="18394" r="13181" b="19064"/>
          <a:stretch/>
        </p:blipFill>
        <p:spPr bwMode="auto">
          <a:xfrm>
            <a:off x="587696" y="1125186"/>
            <a:ext cx="1389089" cy="1345907"/>
          </a:xfrm>
          <a:prstGeom prst="rect">
            <a:avLst/>
          </a:prstGeom>
          <a:noFill/>
          <a:ln>
            <a:noFill/>
          </a:ln>
        </p:spPr>
      </p:pic>
      <p:pic>
        <p:nvPicPr>
          <p:cNvPr id="7" name="Picture 6" descr="A picture containing text&#10;&#10;Description automatically generated">
            <a:extLst>
              <a:ext uri="{FF2B5EF4-FFF2-40B4-BE49-F238E27FC236}">
                <a16:creationId xmlns:a16="http://schemas.microsoft.com/office/drawing/2014/main" id="{24A442EA-D7C6-AB62-5BCE-4FB68A72C5EE}"/>
              </a:ext>
            </a:extLst>
          </p:cNvPr>
          <p:cNvPicPr>
            <a:picLocks noChangeAspect="1"/>
          </p:cNvPicPr>
          <p:nvPr/>
        </p:nvPicPr>
        <p:blipFill>
          <a:blip r:embed="rId3"/>
          <a:stretch>
            <a:fillRect/>
          </a:stretch>
        </p:blipFill>
        <p:spPr>
          <a:xfrm>
            <a:off x="3655102" y="1125186"/>
            <a:ext cx="1494020" cy="1345907"/>
          </a:xfrm>
          <a:prstGeom prst="rect">
            <a:avLst/>
          </a:prstGeom>
        </p:spPr>
      </p:pic>
      <p:pic>
        <p:nvPicPr>
          <p:cNvPr id="8" name="Picture 7" descr="How to Add Text-to-Speech to Any Video">
            <a:extLst>
              <a:ext uri="{FF2B5EF4-FFF2-40B4-BE49-F238E27FC236}">
                <a16:creationId xmlns:a16="http://schemas.microsoft.com/office/drawing/2014/main" id="{403AB330-D1D3-202D-01E9-C1504EA9BBC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385810" y="1125186"/>
            <a:ext cx="2103620" cy="1345907"/>
          </a:xfrm>
          <a:prstGeom prst="rect">
            <a:avLst/>
          </a:prstGeom>
          <a:noFill/>
          <a:ln>
            <a:noFill/>
          </a:ln>
        </p:spPr>
      </p:pic>
      <p:sp>
        <p:nvSpPr>
          <p:cNvPr id="9" name="TextBox 8">
            <a:extLst>
              <a:ext uri="{FF2B5EF4-FFF2-40B4-BE49-F238E27FC236}">
                <a16:creationId xmlns:a16="http://schemas.microsoft.com/office/drawing/2014/main" id="{F8802E74-4357-7EAA-02F5-11061A555181}"/>
              </a:ext>
            </a:extLst>
          </p:cNvPr>
          <p:cNvSpPr txBox="1"/>
          <p:nvPr/>
        </p:nvSpPr>
        <p:spPr>
          <a:xfrm>
            <a:off x="409731" y="2571750"/>
            <a:ext cx="2673246" cy="2308324"/>
          </a:xfrm>
          <a:prstGeom prst="rect">
            <a:avLst/>
          </a:prstGeom>
          <a:noFill/>
        </p:spPr>
        <p:txBody>
          <a:bodyPr wrap="square" rtlCol="0">
            <a:spAutoFit/>
          </a:bodyPr>
          <a:lstStyle/>
          <a:p>
            <a:r>
              <a:rPr lang="en-US" sz="1600" dirty="0">
                <a:solidFill>
                  <a:schemeClr val="bg2">
                    <a:lumMod val="25000"/>
                  </a:schemeClr>
                </a:solidFill>
              </a:rPr>
              <a:t>Speech-to-text (STT) is a</a:t>
            </a:r>
          </a:p>
          <a:p>
            <a:r>
              <a:rPr lang="en-US" sz="1600" dirty="0">
                <a:solidFill>
                  <a:schemeClr val="bg2">
                    <a:lumMod val="25000"/>
                  </a:schemeClr>
                </a:solidFill>
              </a:rPr>
              <a:t>speech recognition software that enables the recognition and translation of spoken language into text through computational linguistics. It is also known as speech recognition or computer speech recognition.</a:t>
            </a:r>
          </a:p>
        </p:txBody>
      </p:sp>
      <p:sp>
        <p:nvSpPr>
          <p:cNvPr id="10" name="TextBox 9">
            <a:extLst>
              <a:ext uri="{FF2B5EF4-FFF2-40B4-BE49-F238E27FC236}">
                <a16:creationId xmlns:a16="http://schemas.microsoft.com/office/drawing/2014/main" id="{492F224E-E311-D863-1C03-BF790524CC6C}"/>
              </a:ext>
            </a:extLst>
          </p:cNvPr>
          <p:cNvSpPr txBox="1"/>
          <p:nvPr/>
        </p:nvSpPr>
        <p:spPr>
          <a:xfrm>
            <a:off x="3256640" y="2688613"/>
            <a:ext cx="2673246" cy="2308324"/>
          </a:xfrm>
          <a:prstGeom prst="rect">
            <a:avLst/>
          </a:prstGeom>
          <a:noFill/>
        </p:spPr>
        <p:txBody>
          <a:bodyPr wrap="square" rtlCol="0">
            <a:spAutoFit/>
          </a:bodyPr>
          <a:lstStyle/>
          <a:p>
            <a:r>
              <a:rPr lang="en-US" sz="1600" b="0" i="0" dirty="0">
                <a:solidFill>
                  <a:schemeClr val="bg2">
                    <a:lumMod val="25000"/>
                  </a:schemeClr>
                </a:solidFill>
                <a:effectLst/>
                <a:latin typeface="Calibri" panose="020F0502020204030204" pitchFamily="34" charset="0"/>
                <a:cs typeface="Calibri" panose="020F0502020204030204" pitchFamily="34" charset="0"/>
              </a:rPr>
              <a:t>A </a:t>
            </a:r>
            <a:r>
              <a:rPr lang="en-US" sz="1600" b="1" i="0" dirty="0">
                <a:solidFill>
                  <a:schemeClr val="bg2">
                    <a:lumMod val="25000"/>
                  </a:schemeClr>
                </a:solidFill>
                <a:effectLst/>
                <a:latin typeface="Calibri" panose="020F0502020204030204" pitchFamily="34" charset="0"/>
                <a:cs typeface="Calibri" panose="020F0502020204030204" pitchFamily="34" charset="0"/>
              </a:rPr>
              <a:t>voice assistant</a:t>
            </a:r>
            <a:r>
              <a:rPr lang="en-US" sz="1600" b="0" i="0" dirty="0">
                <a:solidFill>
                  <a:schemeClr val="bg2">
                    <a:lumMod val="25000"/>
                  </a:schemeClr>
                </a:solidFill>
                <a:effectLst/>
                <a:latin typeface="Calibri" panose="020F0502020204030204" pitchFamily="34" charset="0"/>
                <a:cs typeface="Calibri" panose="020F0502020204030204" pitchFamily="34" charset="0"/>
              </a:rPr>
              <a:t> is a digital assistant that uses  voice recognition, language processing algorithms, and voice synthesis to listen to specific voice commands and return relevant information or perform specific functions as requested by the user.</a:t>
            </a:r>
            <a:endParaRPr lang="en-US" sz="1600" dirty="0">
              <a:solidFill>
                <a:schemeClr val="bg2">
                  <a:lumMod val="25000"/>
                </a:schemeClr>
              </a:solidFill>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0961D3F0-8E77-9778-5B0E-DDA002E4B572}"/>
              </a:ext>
            </a:extLst>
          </p:cNvPr>
          <p:cNvSpPr txBox="1"/>
          <p:nvPr/>
        </p:nvSpPr>
        <p:spPr>
          <a:xfrm>
            <a:off x="6061025" y="2672409"/>
            <a:ext cx="3020516" cy="2308324"/>
          </a:xfrm>
          <a:prstGeom prst="rect">
            <a:avLst/>
          </a:prstGeom>
          <a:noFill/>
        </p:spPr>
        <p:txBody>
          <a:bodyPr wrap="square" rtlCol="0">
            <a:spAutoFit/>
          </a:bodyPr>
          <a:lstStyle/>
          <a:p>
            <a:r>
              <a:rPr lang="en-US" sz="1600" dirty="0">
                <a:solidFill>
                  <a:schemeClr val="bg2">
                    <a:lumMod val="25000"/>
                  </a:schemeClr>
                </a:solidFill>
                <a:latin typeface="+mj-lt"/>
              </a:rPr>
              <a:t>Text-to-speech (TTS) is a type of assistive technology that reads digital text aloud. It’s sometimes called “read aloud” technology.</a:t>
            </a:r>
          </a:p>
          <a:p>
            <a:r>
              <a:rPr lang="en-US" sz="1600" dirty="0">
                <a:solidFill>
                  <a:schemeClr val="bg2">
                    <a:lumMod val="25000"/>
                  </a:schemeClr>
                </a:solidFill>
                <a:latin typeface="+mj-lt"/>
              </a:rPr>
              <a:t>With a click of a button or the touch of a finger, TTS can take words on a computer or other digital device and convert them into audio</a:t>
            </a:r>
          </a:p>
        </p:txBody>
      </p:sp>
    </p:spTree>
    <p:extLst>
      <p:ext uri="{BB962C8B-B14F-4D97-AF65-F5344CB8AC3E}">
        <p14:creationId xmlns:p14="http://schemas.microsoft.com/office/powerpoint/2010/main" val="4103309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B1B67-86A6-3FBE-268F-3333DAE0A1B2}"/>
              </a:ext>
            </a:extLst>
          </p:cNvPr>
          <p:cNvSpPr>
            <a:spLocks noGrp="1"/>
          </p:cNvSpPr>
          <p:nvPr>
            <p:ph type="title"/>
          </p:nvPr>
        </p:nvSpPr>
        <p:spPr>
          <a:xfrm>
            <a:off x="0" y="250950"/>
            <a:ext cx="4024860" cy="536034"/>
          </a:xfrm>
        </p:spPr>
        <p:txBody>
          <a:bodyPr>
            <a:noAutofit/>
          </a:bodyPr>
          <a:lstStyle/>
          <a:p>
            <a:r>
              <a:rPr lang="en-US" sz="3200" dirty="0">
                <a:solidFill>
                  <a:schemeClr val="bg1"/>
                </a:solidFill>
              </a:rPr>
              <a:t>Working principle</a:t>
            </a:r>
            <a:endParaRPr lang="en-IN" sz="3200" dirty="0">
              <a:solidFill>
                <a:schemeClr val="bg1"/>
              </a:solidFill>
            </a:endParaRPr>
          </a:p>
        </p:txBody>
      </p:sp>
      <p:sp>
        <p:nvSpPr>
          <p:cNvPr id="5" name="TextBox 4">
            <a:extLst>
              <a:ext uri="{FF2B5EF4-FFF2-40B4-BE49-F238E27FC236}">
                <a16:creationId xmlns:a16="http://schemas.microsoft.com/office/drawing/2014/main" id="{8D1998F4-C070-914F-60E7-2780A16871DD}"/>
              </a:ext>
            </a:extLst>
          </p:cNvPr>
          <p:cNvSpPr txBox="1"/>
          <p:nvPr/>
        </p:nvSpPr>
        <p:spPr>
          <a:xfrm>
            <a:off x="386080" y="1300480"/>
            <a:ext cx="7762240" cy="1631216"/>
          </a:xfrm>
          <a:prstGeom prst="rect">
            <a:avLst/>
          </a:prstGeom>
          <a:noFill/>
        </p:spPr>
        <p:txBody>
          <a:bodyPr wrap="square" rtlCol="0">
            <a:spAutoFit/>
          </a:bodyPr>
          <a:lstStyle/>
          <a:p>
            <a:r>
              <a:rPr lang="en-US" sz="2000" b="1" i="0" dirty="0">
                <a:solidFill>
                  <a:schemeClr val="accent4">
                    <a:lumMod val="75000"/>
                  </a:schemeClr>
                </a:solidFill>
                <a:effectLst/>
                <a:latin typeface="+mj-lt"/>
              </a:rPr>
              <a:t>Speech recognition:</a:t>
            </a:r>
          </a:p>
          <a:p>
            <a:pPr marL="342900" indent="-342900">
              <a:buFont typeface="Wingdings" panose="05000000000000000000" pitchFamily="2" charset="2"/>
              <a:buChar char="q"/>
            </a:pPr>
            <a:r>
              <a:rPr lang="en-US" sz="2000" b="1" i="0" dirty="0">
                <a:solidFill>
                  <a:schemeClr val="accent4">
                    <a:lumMod val="75000"/>
                  </a:schemeClr>
                </a:solidFill>
                <a:effectLst/>
                <a:latin typeface="+mj-lt"/>
              </a:rPr>
              <a:t> </a:t>
            </a:r>
            <a:r>
              <a:rPr lang="en-US" sz="2000" b="0" i="0" dirty="0">
                <a:solidFill>
                  <a:schemeClr val="accent4">
                    <a:lumMod val="75000"/>
                  </a:schemeClr>
                </a:solidFill>
                <a:effectLst/>
                <a:latin typeface="+mj-lt"/>
              </a:rPr>
              <a:t>software works by breaking down the audio of a speech recording into individual sounds, analyzing each sound, using algorithms to find the most probable word fit in that language, and transcribing those sounds into text</a:t>
            </a:r>
            <a:r>
              <a:rPr lang="en-US" sz="2000" b="0" i="0" dirty="0">
                <a:solidFill>
                  <a:schemeClr val="accent4">
                    <a:lumMod val="75000"/>
                  </a:schemeClr>
                </a:solidFill>
                <a:effectLst/>
                <a:latin typeface="arial" panose="020B0604020202020204" pitchFamily="34" charset="0"/>
              </a:rPr>
              <a:t>.</a:t>
            </a:r>
            <a:endParaRPr lang="en-US" sz="2000" dirty="0">
              <a:solidFill>
                <a:schemeClr val="accent4">
                  <a:lumMod val="75000"/>
                </a:schemeClr>
              </a:solidFill>
            </a:endParaRPr>
          </a:p>
        </p:txBody>
      </p:sp>
      <p:sp>
        <p:nvSpPr>
          <p:cNvPr id="6" name="TextBox 5">
            <a:extLst>
              <a:ext uri="{FF2B5EF4-FFF2-40B4-BE49-F238E27FC236}">
                <a16:creationId xmlns:a16="http://schemas.microsoft.com/office/drawing/2014/main" id="{B67CF6F6-6A82-27D5-C7A8-ED311F638FC8}"/>
              </a:ext>
            </a:extLst>
          </p:cNvPr>
          <p:cNvSpPr txBox="1"/>
          <p:nvPr/>
        </p:nvSpPr>
        <p:spPr>
          <a:xfrm>
            <a:off x="3708400" y="3150954"/>
            <a:ext cx="4734560" cy="1631216"/>
          </a:xfrm>
          <a:prstGeom prst="rect">
            <a:avLst/>
          </a:prstGeom>
          <a:noFill/>
        </p:spPr>
        <p:txBody>
          <a:bodyPr wrap="square" rtlCol="0">
            <a:spAutoFit/>
          </a:bodyPr>
          <a:lstStyle/>
          <a:p>
            <a:r>
              <a:rPr lang="en-US" sz="2000" b="1" dirty="0">
                <a:solidFill>
                  <a:schemeClr val="accent4">
                    <a:lumMod val="75000"/>
                  </a:schemeClr>
                </a:solidFill>
              </a:rPr>
              <a:t>TTS :</a:t>
            </a:r>
          </a:p>
          <a:p>
            <a:pPr marL="342900" indent="-342900">
              <a:buFont typeface="Wingdings" panose="05000000000000000000" pitchFamily="2" charset="2"/>
              <a:buChar char="q"/>
            </a:pPr>
            <a:r>
              <a:rPr lang="en-IN" sz="2000" dirty="0">
                <a:solidFill>
                  <a:schemeClr val="accent4">
                    <a:lumMod val="75000"/>
                  </a:schemeClr>
                </a:solidFill>
              </a:rPr>
              <a:t>ML system perform the following</a:t>
            </a:r>
          </a:p>
          <a:p>
            <a:pPr marL="342900" indent="-342900">
              <a:buFont typeface="Arial" panose="020B0604020202020204" pitchFamily="34" charset="0"/>
              <a:buChar char="•"/>
            </a:pPr>
            <a:r>
              <a:rPr lang="en-IN" sz="2000" dirty="0">
                <a:solidFill>
                  <a:schemeClr val="accent4">
                    <a:lumMod val="75000"/>
                  </a:schemeClr>
                </a:solidFill>
              </a:rPr>
              <a:t>Convert text to words</a:t>
            </a:r>
          </a:p>
          <a:p>
            <a:pPr marL="342900" indent="-342900">
              <a:buFont typeface="Arial" panose="020B0604020202020204" pitchFamily="34" charset="0"/>
              <a:buChar char="•"/>
            </a:pPr>
            <a:r>
              <a:rPr lang="en-IN" sz="2000" dirty="0">
                <a:solidFill>
                  <a:schemeClr val="accent4">
                    <a:lumMod val="75000"/>
                  </a:schemeClr>
                </a:solidFill>
              </a:rPr>
              <a:t>Complete phonetic transcription</a:t>
            </a:r>
          </a:p>
          <a:p>
            <a:pPr marL="342900" indent="-342900">
              <a:buFont typeface="Arial" panose="020B0604020202020204" pitchFamily="34" charset="0"/>
              <a:buChar char="•"/>
            </a:pPr>
            <a:r>
              <a:rPr lang="en-IN" sz="2000" dirty="0">
                <a:solidFill>
                  <a:schemeClr val="accent4">
                    <a:lumMod val="75000"/>
                  </a:schemeClr>
                </a:solidFill>
              </a:rPr>
              <a:t>Convert transcription to speech</a:t>
            </a:r>
          </a:p>
        </p:txBody>
      </p:sp>
      <p:pic>
        <p:nvPicPr>
          <p:cNvPr id="8" name="Picture 7">
            <a:extLst>
              <a:ext uri="{FF2B5EF4-FFF2-40B4-BE49-F238E27FC236}">
                <a16:creationId xmlns:a16="http://schemas.microsoft.com/office/drawing/2014/main" id="{8339D5F7-7667-20FD-C3F4-10DEB3829B2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1040" y="3229572"/>
            <a:ext cx="2346960" cy="1552597"/>
          </a:xfrm>
          <a:prstGeom prst="rect">
            <a:avLst/>
          </a:prstGeom>
        </p:spPr>
      </p:pic>
    </p:spTree>
    <p:extLst>
      <p:ext uri="{BB962C8B-B14F-4D97-AF65-F5344CB8AC3E}">
        <p14:creationId xmlns:p14="http://schemas.microsoft.com/office/powerpoint/2010/main" val="843196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E97332-7950-28EB-8D32-47FD28AC6113}"/>
              </a:ext>
            </a:extLst>
          </p:cNvPr>
          <p:cNvSpPr txBox="1"/>
          <p:nvPr/>
        </p:nvSpPr>
        <p:spPr>
          <a:xfrm>
            <a:off x="589280" y="285204"/>
            <a:ext cx="3627120" cy="523220"/>
          </a:xfrm>
          <a:prstGeom prst="rect">
            <a:avLst/>
          </a:prstGeom>
          <a:noFill/>
        </p:spPr>
        <p:txBody>
          <a:bodyPr wrap="square" rtlCol="0">
            <a:spAutoFit/>
          </a:bodyPr>
          <a:lstStyle/>
          <a:p>
            <a:r>
              <a:rPr lang="en-US" sz="2800" dirty="0">
                <a:solidFill>
                  <a:schemeClr val="bg1"/>
                </a:solidFill>
              </a:rPr>
              <a:t>IMPLEMENTATION</a:t>
            </a:r>
            <a:endParaRPr lang="en-IN" sz="2800" dirty="0">
              <a:solidFill>
                <a:schemeClr val="bg1"/>
              </a:solidFill>
            </a:endParaRPr>
          </a:p>
        </p:txBody>
      </p:sp>
      <p:pic>
        <p:nvPicPr>
          <p:cNvPr id="6" name="Picture 5">
            <a:extLst>
              <a:ext uri="{FF2B5EF4-FFF2-40B4-BE49-F238E27FC236}">
                <a16:creationId xmlns:a16="http://schemas.microsoft.com/office/drawing/2014/main" id="{476B0A75-819C-4F00-1FD1-8FC4C2414B90}"/>
              </a:ext>
            </a:extLst>
          </p:cNvPr>
          <p:cNvPicPr>
            <a:picLocks noChangeAspect="1"/>
          </p:cNvPicPr>
          <p:nvPr/>
        </p:nvPicPr>
        <p:blipFill rotWithShape="1">
          <a:blip r:embed="rId2"/>
          <a:srcRect t="3884"/>
          <a:stretch/>
        </p:blipFill>
        <p:spPr>
          <a:xfrm>
            <a:off x="333042" y="1351280"/>
            <a:ext cx="6028519" cy="3335557"/>
          </a:xfrm>
          <a:prstGeom prst="rect">
            <a:avLst/>
          </a:prstGeom>
        </p:spPr>
      </p:pic>
      <p:pic>
        <p:nvPicPr>
          <p:cNvPr id="8" name="Picture 7">
            <a:extLst>
              <a:ext uri="{FF2B5EF4-FFF2-40B4-BE49-F238E27FC236}">
                <a16:creationId xmlns:a16="http://schemas.microsoft.com/office/drawing/2014/main" id="{D9115C2A-3F51-19AF-91DD-33710CE774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5600" y="1896110"/>
            <a:ext cx="1351280" cy="1351280"/>
          </a:xfrm>
          <a:prstGeom prst="rect">
            <a:avLst/>
          </a:prstGeom>
        </p:spPr>
      </p:pic>
    </p:spTree>
    <p:extLst>
      <p:ext uri="{BB962C8B-B14F-4D97-AF65-F5344CB8AC3E}">
        <p14:creationId xmlns:p14="http://schemas.microsoft.com/office/powerpoint/2010/main" val="1861885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extLst>
              <a:ext uri="{BEBA8EAE-BF5A-486C-A8C5-ECC9F3942E4B}">
                <a14:imgProps xmlns:a14="http://schemas.microsoft.com/office/drawing/2010/main">
                  <a14:imgLayer r:embed="rId4">
                    <a14:imgEffect>
                      <a14:artisticGlowEdges/>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F8F9604-66EE-BF19-18BC-BD2E0935AC03}"/>
              </a:ext>
            </a:extLst>
          </p:cNvPr>
          <p:cNvPicPr>
            <a:picLocks noChangeAspect="1"/>
          </p:cNvPicPr>
          <p:nvPr/>
        </p:nvPicPr>
        <p:blipFill>
          <a:blip r:embed="rId5"/>
          <a:stretch>
            <a:fillRect/>
          </a:stretch>
        </p:blipFill>
        <p:spPr>
          <a:xfrm>
            <a:off x="3357242" y="722922"/>
            <a:ext cx="2763195" cy="3531978"/>
          </a:xfrm>
          <a:prstGeom prst="rect">
            <a:avLst/>
          </a:prstGeom>
        </p:spPr>
      </p:pic>
      <p:pic>
        <p:nvPicPr>
          <p:cNvPr id="4" name="Picture 3">
            <a:extLst>
              <a:ext uri="{FF2B5EF4-FFF2-40B4-BE49-F238E27FC236}">
                <a16:creationId xmlns:a16="http://schemas.microsoft.com/office/drawing/2014/main" id="{BE5FD4AB-9F5B-A917-710E-C4E9CF0C47A7}"/>
              </a:ext>
            </a:extLst>
          </p:cNvPr>
          <p:cNvPicPr>
            <a:picLocks noChangeAspect="1"/>
          </p:cNvPicPr>
          <p:nvPr/>
        </p:nvPicPr>
        <p:blipFill>
          <a:blip r:embed="rId6"/>
          <a:stretch>
            <a:fillRect/>
          </a:stretch>
        </p:blipFill>
        <p:spPr>
          <a:xfrm>
            <a:off x="147051" y="245434"/>
            <a:ext cx="2310374" cy="2243477"/>
          </a:xfrm>
          <a:prstGeom prst="rect">
            <a:avLst/>
          </a:prstGeom>
        </p:spPr>
      </p:pic>
      <p:pic>
        <p:nvPicPr>
          <p:cNvPr id="5" name="Picture 4">
            <a:extLst>
              <a:ext uri="{FF2B5EF4-FFF2-40B4-BE49-F238E27FC236}">
                <a16:creationId xmlns:a16="http://schemas.microsoft.com/office/drawing/2014/main" id="{C1865E66-9C31-07D0-1306-10C96C9A4675}"/>
              </a:ext>
            </a:extLst>
          </p:cNvPr>
          <p:cNvPicPr>
            <a:picLocks noChangeAspect="1"/>
          </p:cNvPicPr>
          <p:nvPr/>
        </p:nvPicPr>
        <p:blipFill rotWithShape="1">
          <a:blip r:embed="rId7"/>
          <a:srcRect t="807" b="14779"/>
          <a:stretch/>
        </p:blipFill>
        <p:spPr>
          <a:xfrm>
            <a:off x="6571935" y="1284288"/>
            <a:ext cx="2425014" cy="2840180"/>
          </a:xfrm>
          <a:prstGeom prst="rect">
            <a:avLst/>
          </a:prstGeom>
        </p:spPr>
      </p:pic>
      <p:pic>
        <p:nvPicPr>
          <p:cNvPr id="6" name="Picture 5">
            <a:extLst>
              <a:ext uri="{FF2B5EF4-FFF2-40B4-BE49-F238E27FC236}">
                <a16:creationId xmlns:a16="http://schemas.microsoft.com/office/drawing/2014/main" id="{C541DF3D-32E5-89DC-04CF-91F9F3B94B5E}"/>
              </a:ext>
            </a:extLst>
          </p:cNvPr>
          <p:cNvPicPr>
            <a:picLocks noChangeAspect="1"/>
          </p:cNvPicPr>
          <p:nvPr/>
        </p:nvPicPr>
        <p:blipFill>
          <a:blip r:embed="rId8"/>
          <a:stretch>
            <a:fillRect/>
          </a:stretch>
        </p:blipFill>
        <p:spPr>
          <a:xfrm>
            <a:off x="137227" y="2704378"/>
            <a:ext cx="2330022" cy="2243477"/>
          </a:xfrm>
          <a:prstGeom prst="rect">
            <a:avLst/>
          </a:prstGeom>
        </p:spPr>
      </p:pic>
      <p:sp>
        <p:nvSpPr>
          <p:cNvPr id="7" name="Arrow: Right 6">
            <a:extLst>
              <a:ext uri="{FF2B5EF4-FFF2-40B4-BE49-F238E27FC236}">
                <a16:creationId xmlns:a16="http://schemas.microsoft.com/office/drawing/2014/main" id="{130B6F3B-1E5F-F4AF-A6A8-FE08E4F7E269}"/>
              </a:ext>
            </a:extLst>
          </p:cNvPr>
          <p:cNvSpPr/>
          <p:nvPr/>
        </p:nvSpPr>
        <p:spPr>
          <a:xfrm rot="10800000">
            <a:off x="2488414" y="1779158"/>
            <a:ext cx="1118386" cy="618602"/>
          </a:xfrm>
          <a:prstGeom prst="rightArrow">
            <a:avLst>
              <a:gd name="adj1" fmla="val 31598"/>
              <a:gd name="adj2" fmla="val 7513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Down 7">
            <a:extLst>
              <a:ext uri="{FF2B5EF4-FFF2-40B4-BE49-F238E27FC236}">
                <a16:creationId xmlns:a16="http://schemas.microsoft.com/office/drawing/2014/main" id="{DB8C55FD-58A6-2A38-61F8-5ADB9EA0F7CF}"/>
              </a:ext>
            </a:extLst>
          </p:cNvPr>
          <p:cNvSpPr/>
          <p:nvPr/>
        </p:nvSpPr>
        <p:spPr>
          <a:xfrm rot="5400000">
            <a:off x="2775023" y="2807327"/>
            <a:ext cx="536373" cy="1220308"/>
          </a:xfrm>
          <a:prstGeom prst="downArrow">
            <a:avLst>
              <a:gd name="adj1" fmla="val 40446"/>
              <a:gd name="adj2" fmla="val 6928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Down 8">
            <a:extLst>
              <a:ext uri="{FF2B5EF4-FFF2-40B4-BE49-F238E27FC236}">
                <a16:creationId xmlns:a16="http://schemas.microsoft.com/office/drawing/2014/main" id="{8684788F-4B82-BB29-42E0-B28E08F1333D}"/>
              </a:ext>
            </a:extLst>
          </p:cNvPr>
          <p:cNvSpPr/>
          <p:nvPr/>
        </p:nvSpPr>
        <p:spPr>
          <a:xfrm rot="16200000">
            <a:off x="5850723" y="2236429"/>
            <a:ext cx="363184" cy="1079240"/>
          </a:xfrm>
          <a:prstGeom prst="downArrow">
            <a:avLst>
              <a:gd name="adj1" fmla="val 50000"/>
              <a:gd name="adj2" fmla="val 107784"/>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69EF8B77-9774-7692-5063-581EC7D9D91F}"/>
              </a:ext>
            </a:extLst>
          </p:cNvPr>
          <p:cNvSpPr txBox="1"/>
          <p:nvPr/>
        </p:nvSpPr>
        <p:spPr>
          <a:xfrm>
            <a:off x="6571935" y="262256"/>
            <a:ext cx="1940091" cy="523220"/>
          </a:xfrm>
          <a:prstGeom prst="rect">
            <a:avLst/>
          </a:prstGeom>
          <a:noFill/>
        </p:spPr>
        <p:txBody>
          <a:bodyPr wrap="square" rtlCol="0">
            <a:spAutoFit/>
          </a:bodyPr>
          <a:lstStyle/>
          <a:p>
            <a:r>
              <a:rPr lang="en-US" sz="2800" b="1" dirty="0">
                <a:solidFill>
                  <a:schemeClr val="bg1"/>
                </a:solidFill>
              </a:rPr>
              <a:t>OUTPUT</a:t>
            </a:r>
            <a:endParaRPr lang="en-IN" sz="2800" b="1" dirty="0">
              <a:solidFill>
                <a:schemeClr val="bg1"/>
              </a:solidFill>
            </a:endParaRPr>
          </a:p>
        </p:txBody>
      </p:sp>
    </p:spTree>
    <p:extLst>
      <p:ext uri="{BB962C8B-B14F-4D97-AF65-F5344CB8AC3E}">
        <p14:creationId xmlns:p14="http://schemas.microsoft.com/office/powerpoint/2010/main" val="109100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5A21D-08D4-E3B0-2F05-E00184F5BFDE}"/>
              </a:ext>
            </a:extLst>
          </p:cNvPr>
          <p:cNvSpPr>
            <a:spLocks noGrp="1"/>
          </p:cNvSpPr>
          <p:nvPr>
            <p:ph type="title"/>
          </p:nvPr>
        </p:nvSpPr>
        <p:spPr>
          <a:xfrm>
            <a:off x="447040" y="205979"/>
            <a:ext cx="3627120" cy="556021"/>
          </a:xfrm>
        </p:spPr>
        <p:txBody>
          <a:bodyPr>
            <a:normAutofit fontScale="90000"/>
          </a:bodyPr>
          <a:lstStyle/>
          <a:p>
            <a:r>
              <a:rPr lang="en-US" dirty="0">
                <a:solidFill>
                  <a:schemeClr val="bg1"/>
                </a:solidFill>
              </a:rPr>
              <a:t>DEMO VIDEO</a:t>
            </a:r>
            <a:endParaRPr lang="en-IN" dirty="0">
              <a:solidFill>
                <a:schemeClr val="bg1"/>
              </a:solidFill>
            </a:endParaRPr>
          </a:p>
        </p:txBody>
      </p:sp>
    </p:spTree>
    <p:extLst>
      <p:ext uri="{BB962C8B-B14F-4D97-AF65-F5344CB8AC3E}">
        <p14:creationId xmlns:p14="http://schemas.microsoft.com/office/powerpoint/2010/main" val="36114810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342</Words>
  <Application>Microsoft Office PowerPoint</Application>
  <PresentationFormat>On-screen Show (16:9)</PresentationFormat>
  <Paragraphs>47</Paragraphs>
  <Slides>10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AmazonEmber</vt:lpstr>
      <vt:lpstr>Arial</vt:lpstr>
      <vt:lpstr>Arial</vt:lpstr>
      <vt:lpstr>Arial Rounded MT Bold</vt:lpstr>
      <vt:lpstr>Artifakt Element Book</vt:lpstr>
      <vt:lpstr>Calibri</vt:lpstr>
      <vt:lpstr>Roboto</vt:lpstr>
      <vt:lpstr>Wingdings</vt:lpstr>
      <vt:lpstr>Office Theme</vt:lpstr>
      <vt:lpstr>SPEECH AND TEXT RECOGNITION</vt:lpstr>
      <vt:lpstr>PowerPoint Presentation</vt:lpstr>
      <vt:lpstr>CONTENTS</vt:lpstr>
      <vt:lpstr>OBJECTIVE</vt:lpstr>
      <vt:lpstr>INTRODUCTION</vt:lpstr>
      <vt:lpstr>Working principle</vt:lpstr>
      <vt:lpstr>PowerPoint Presentation</vt:lpstr>
      <vt:lpstr>PowerPoint Presentation</vt:lpstr>
      <vt:lpstr>DEMO VIDEO</vt:lpstr>
      <vt:lpstr>CONCLUTION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2022-11-21T17:46:10Z</dcterms:modified>
</cp:coreProperties>
</file>

<file path=docProps/thumbnail.jpeg>
</file>